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9" r:id="rId2"/>
    <p:sldId id="257" r:id="rId3"/>
    <p:sldId id="269" r:id="rId4"/>
    <p:sldId id="272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58" r:id="rId13"/>
    <p:sldId id="259" r:id="rId14"/>
    <p:sldId id="286" r:id="rId15"/>
    <p:sldId id="287" r:id="rId16"/>
    <p:sldId id="288" r:id="rId17"/>
    <p:sldId id="260" r:id="rId18"/>
    <p:sldId id="261" r:id="rId19"/>
    <p:sldId id="266" r:id="rId20"/>
    <p:sldId id="262" r:id="rId21"/>
    <p:sldId id="263" r:id="rId22"/>
    <p:sldId id="268" r:id="rId23"/>
    <p:sldId id="264" r:id="rId24"/>
    <p:sldId id="285" r:id="rId25"/>
    <p:sldId id="267" r:id="rId26"/>
    <p:sldId id="270" r:id="rId27"/>
    <p:sldId id="274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43"/>
    <p:restoredTop sz="87752" autoAdjust="0"/>
  </p:normalViewPr>
  <p:slideViewPr>
    <p:cSldViewPr>
      <p:cViewPr varScale="1">
        <p:scale>
          <a:sx n="60" d="100"/>
          <a:sy n="60" d="100"/>
        </p:scale>
        <p:origin x="-102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cap="none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3200" cap="none" dirty="0"/>
              <a:t>Grade Breakdown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0583-104E-AFC6-A1B3DB816254}"/>
              </c:ext>
            </c:extLst>
          </c:dPt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0583-104E-AFC6-A1B3DB816254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5-0583-104E-AFC6-A1B3DB81625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Homework</c:v>
                </c:pt>
                <c:pt idx="1">
                  <c:v>Midterm</c:v>
                </c:pt>
                <c:pt idx="2">
                  <c:v>Final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20</c:v>
                </c:pt>
                <c:pt idx="2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F60-1F4E-96A4-B06E14ABF042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61034-9F82-8F48-9A83-F58E60F9D938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D9EFC-C18D-9343-8FAC-BB521FE63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06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7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CERN and we need to build the hadron super collider</a:t>
            </a:r>
          </a:p>
          <a:p>
            <a:r>
              <a:rPr lang="en-US" dirty="0"/>
              <a:t>Need a circular tube of concrete!  4.3km in diameter</a:t>
            </a:r>
          </a:p>
          <a:p>
            <a:endParaRPr lang="en-US" dirty="0"/>
          </a:p>
          <a:p>
            <a:r>
              <a:rPr lang="en-US" dirty="0"/>
              <a:t>Used to thinking of pi as a number, but it’s irrational, so can’t just use “pi”</a:t>
            </a:r>
          </a:p>
          <a:p>
            <a:r>
              <a:rPr lang="en-US" dirty="0"/>
              <a:t>We need to calculate digits to a certain approximation to not waste concrete!</a:t>
            </a:r>
          </a:p>
          <a:p>
            <a:r>
              <a:rPr lang="en-US" dirty="0"/>
              <a:t>- ALGORITHM!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6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a unit circle.  How would you approximate pi?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6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we can start with a hexagon and approximate using straight lines.</a:t>
            </a:r>
          </a:p>
          <a:p>
            <a:endParaRPr lang="en-US" dirty="0"/>
          </a:p>
          <a:p>
            <a:r>
              <a:rPr lang="en-US" dirty="0"/>
              <a:t>How what is the perimeter of this hexagon?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25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what about this one?</a:t>
            </a:r>
          </a:p>
          <a:p>
            <a:endParaRPr lang="en-US" dirty="0"/>
          </a:p>
          <a:p>
            <a:r>
              <a:rPr lang="en-US" dirty="0"/>
              <a:t>We get 1 digit of pi approximating using a 6-sided figure.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86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about these?  If we use 10 sides instead of 6, we can do the calculation and get 3 total digits.</a:t>
            </a:r>
          </a:p>
          <a:p>
            <a:endParaRPr lang="en-US" dirty="0"/>
          </a:p>
          <a:p>
            <a:r>
              <a:rPr lang="en-US" dirty="0"/>
              <a:t>So, how could we get more digits of pi?</a:t>
            </a:r>
          </a:p>
          <a:p>
            <a:endParaRPr lang="en-US" dirty="0"/>
          </a:p>
          <a:p>
            <a:r>
              <a:rPr lang="en-US" dirty="0"/>
              <a:t>Turns out the trend holds in the long-term: ½ digit of pi for each additional sides.  For every 2 sides, we’ll get another digit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3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why we have this course: some algorithms are better than others!</a:t>
            </a:r>
          </a:p>
          <a:p>
            <a:r>
              <a:rPr lang="en-US" dirty="0"/>
              <a:t>So we should study them and how to make better algorithms</a:t>
            </a:r>
          </a:p>
          <a:p>
            <a:endParaRPr lang="en-US" dirty="0"/>
          </a:p>
          <a:p>
            <a:r>
              <a:rPr lang="en-US" dirty="0"/>
              <a:t>What makes a good algorithm?</a:t>
            </a:r>
          </a:p>
          <a:p>
            <a:endParaRPr lang="en-US" dirty="0"/>
          </a:p>
          <a:p>
            <a:r>
              <a:rPr lang="en-US" dirty="0"/>
              <a:t>So, how can we make the pi approximation better?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D9EFC-C18D-9343-8FAC-BB521FE639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08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730-9F36-4E5B-AE65-0E3B52CDB8DF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95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F157-6BC1-4B53-9952-AE80B5C9C981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8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7509F-E07C-4369-AC58-F1B78958A245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5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828A5-8B8F-4E32-BF23-F4E2D4A5E75E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54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1E33D-4111-4B34-B942-170E3F69C316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1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5419-D805-4597-AAB2-EF795CD21BF9}" type="datetime1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55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E588A-5C2D-45ED-A384-B51F69E80543}" type="datetime1">
              <a:rPr lang="en-US" smtClean="0"/>
              <a:t>8/27/2018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7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B74A-A672-4ACF-B23F-9D562F756864}" type="datetime1">
              <a:rPr lang="en-US" smtClean="0"/>
              <a:t>8/27/2018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4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D2E3-09BE-4050-979A-90673D40A4F8}" type="datetime1">
              <a:rPr lang="en-US" smtClean="0"/>
              <a:t>8/27/2018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6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BE56-9249-4C10-93C7-AB0897A59E30}" type="datetime1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99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E71D6-1614-4F67-A987-FAD1637AB400}" type="datetime1">
              <a:rPr lang="en-US" smtClean="0"/>
              <a:t>8/27/2018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5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91066-7B7F-40D3-A207-5053C10C1B04}" type="datetime1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8603E-186F-4CC7-B8E2-5FD613D3E2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DA3_5982h8?t=4m4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20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-327025"/>
            <a:ext cx="5181600" cy="147002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CS4102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570" y="609600"/>
            <a:ext cx="3352800" cy="1752600"/>
          </a:xfrm>
        </p:spPr>
        <p:txBody>
          <a:bodyPr/>
          <a:lstStyle/>
          <a:p>
            <a:pPr algn="l"/>
            <a:r>
              <a:rPr lang="en-US" dirty="0"/>
              <a:t>Fall 2018</a:t>
            </a:r>
          </a:p>
        </p:txBody>
      </p:sp>
      <p:pic>
        <p:nvPicPr>
          <p:cNvPr id="1026" name="Picture 2" descr="Image result for al khwarizm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772" y="108332"/>
            <a:ext cx="2609428" cy="34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lan tur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21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dsger dijkst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08" y="0"/>
            <a:ext cx="1781175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arj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31" y="257372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knut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6" y="4672341"/>
            <a:ext cx="19335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tephen co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55" y="4505818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r Tony Hoare IMG 512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87720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2" descr="https://engineering.virginia.edu/sites/default/files/styles/faculty_headshot/public/small.jpg?itok=VsPBmqq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38" y="373254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gineering.virginia.edu/sites/default/files/styles/faculty_headshot/public/headshot.jpg?itok=t2qo-FQC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55" y="25585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da lovelac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25" y="10668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33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ramanuj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7"/>
          <a:stretch/>
        </p:blipFill>
        <p:spPr bwMode="auto">
          <a:xfrm>
            <a:off x="2968556" y="838201"/>
            <a:ext cx="6661015" cy="522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1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Better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 Approximation</a:t>
                </a:r>
                <a:br>
                  <a:rPr lang="en-US" dirty="0"/>
                </a:br>
                <a:r>
                  <a:rPr lang="en-US" dirty="0"/>
                  <a:t>(Ramanujan)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7021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19401" y="2110555"/>
                <a:ext cx="6165021" cy="126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𝜋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2 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9801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/>
                            </a:rPr>
                            <m:t>𝑘</m:t>
                          </m:r>
                          <m:r>
                            <a:rPr lang="en-US" sz="28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4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/>
                                </a:rPr>
                                <m:t>!(1103+26390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!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396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4</m:t>
                                  </m:r>
                                  <m:r>
                                    <a:rPr lang="en-US" sz="2800" i="1">
                                      <a:latin typeface="Cambria Math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1" y="2110555"/>
                <a:ext cx="6165021" cy="1267526"/>
              </a:xfrm>
              <a:prstGeom prst="rect">
                <a:avLst/>
              </a:prstGeom>
              <a:blipFill>
                <a:blip r:embed="rId3"/>
                <a:stretch>
                  <a:fillRect t="-105941" b="-162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24001" y="4191000"/>
                <a:ext cx="168531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 i="1"/>
                        <m:t>3.141592653589793238462643383279502884197169399375105820974944592307816406286208998628</m:t>
                      </m:r>
                      <m:r>
                        <m:rPr>
                          <m:nor/>
                        </m:rPr>
                        <a:rPr lang="en-US" sz="2800"/>
                        <m:t>...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4191000"/>
                <a:ext cx="1685313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18778" y="4724401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778" y="4724401"/>
                <a:ext cx="1277529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33600" y="5117815"/>
                <a:ext cx="29654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𝜋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≈3.1415927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117815"/>
                <a:ext cx="2965492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2433742" y="4191000"/>
            <a:ext cx="1376259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28982" y="5727412"/>
                <a:ext cx="1277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982" y="5727412"/>
                <a:ext cx="1277529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43804" y="6120826"/>
                <a:ext cx="50141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/>
                        </a:rPr>
                        <m:t>𝜋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/>
                        </a:rPr>
                        <m:t>≈3.1415926535897938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804" y="6120826"/>
                <a:ext cx="501413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810000" y="4191000"/>
            <a:ext cx="167640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04297" y="5213064"/>
            <a:ext cx="3246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33CC"/>
                </a:solidFill>
              </a:rPr>
              <a:t>8 digits per iteration!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/>
      <p:bldP spid="10" grpId="0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awesome learning experience</a:t>
            </a:r>
          </a:p>
          <a:p>
            <a:r>
              <a:rPr lang="en-US" dirty="0"/>
              <a:t>Instill enthusiasm for problem solving</a:t>
            </a:r>
          </a:p>
          <a:p>
            <a:r>
              <a:rPr lang="en-US" dirty="0"/>
              <a:t>Give broad perspective on Computer Science</a:t>
            </a:r>
          </a:p>
          <a:p>
            <a:r>
              <a:rPr lang="en-US" dirty="0"/>
              <a:t>Have fun!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be a very difficult class</a:t>
            </a:r>
          </a:p>
          <a:p>
            <a:pPr lvl="1"/>
            <a:r>
              <a:rPr lang="en-US" dirty="0"/>
              <a:t>Hard material</a:t>
            </a:r>
          </a:p>
          <a:p>
            <a:pPr lvl="1"/>
            <a:r>
              <a:rPr lang="en-US" dirty="0"/>
              <a:t>“Holy Grail” of computer science</a:t>
            </a:r>
          </a:p>
          <a:p>
            <a:pPr lvl="1"/>
            <a:r>
              <a:rPr lang="en-US" dirty="0"/>
              <a:t>Useful in practice</a:t>
            </a:r>
          </a:p>
          <a:p>
            <a:pPr lvl="1"/>
            <a:r>
              <a:rPr lang="en-US" dirty="0"/>
              <a:t>Job Interviews</a:t>
            </a:r>
          </a:p>
          <a:p>
            <a:r>
              <a:rPr lang="en-US" dirty="0"/>
              <a:t>Lots of opportunities to succeed!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524000" y="3753178"/>
            <a:ext cx="9144000" cy="3504872"/>
            <a:chOff x="0" y="3753178"/>
            <a:chExt cx="9144000" cy="3504872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191125"/>
              <a:ext cx="2762250" cy="2066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5126" y="4724400"/>
              <a:ext cx="31052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Hopefully not you…</a:t>
              </a:r>
            </a:p>
          </p:txBody>
        </p: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250" y="5191125"/>
              <a:ext cx="2009775" cy="166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025" y="5191125"/>
              <a:ext cx="1568733" cy="1695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0758" y="5191125"/>
              <a:ext cx="2000250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ounded Rectangular Callout 8"/>
            <p:cNvSpPr/>
            <p:nvPr/>
          </p:nvSpPr>
          <p:spPr>
            <a:xfrm>
              <a:off x="7475483" y="3753178"/>
              <a:ext cx="1668517" cy="1000125"/>
            </a:xfrm>
            <a:prstGeom prst="wedgeRoundRectCallout">
              <a:avLst>
                <a:gd name="adj1" fmla="val -41523"/>
                <a:gd name="adj2" fmla="val 11396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I Quit!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74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0"/>
            <a:ext cx="9144000" cy="6858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 He is very reasonable in what he expects from students and makes the course appropriately hard and time consuming.</a:t>
            </a:r>
          </a:p>
          <a:p>
            <a:r>
              <a:rPr lang="en-US" dirty="0"/>
              <a:t>The professor was extremely helpful both in and out of class and does not appear to give hard homework for the sake of defeating his students.</a:t>
            </a:r>
          </a:p>
          <a:p>
            <a:r>
              <a:rPr lang="en-US" dirty="0"/>
              <a:t>The vast majority of the time he was able to explain the hard concepts effectively and made me more motivated and confident about the rigorous topics during the semester.</a:t>
            </a:r>
          </a:p>
          <a:p>
            <a:r>
              <a:rPr lang="en-US" dirty="0"/>
              <a:t>The class is very difficult. It's not easy, but it's important material.</a:t>
            </a:r>
          </a:p>
          <a:p>
            <a:r>
              <a:rPr lang="en-US" dirty="0"/>
              <a:t>The homework felt brutally difficult compared to the lecture and midterm, but was probably so for a reason.</a:t>
            </a:r>
          </a:p>
          <a:p>
            <a:r>
              <a:rPr lang="en-US" dirty="0"/>
              <a:t>This class was the perfect balance of being true to the difficult course material but entirely fair</a:t>
            </a:r>
          </a:p>
          <a:p>
            <a:r>
              <a:rPr lang="en-US" dirty="0"/>
              <a:t>The class was pretty difficult, but I felt like I was given more than enough resources to succeed (and do better than I actually did lol)</a:t>
            </a:r>
          </a:p>
          <a:p>
            <a:r>
              <a:rPr lang="en-US" dirty="0"/>
              <a:t> He was also incredibly flexible with his assignments knowing full well that his assignments were incredibly difficult</a:t>
            </a:r>
          </a:p>
          <a:p>
            <a:r>
              <a:rPr lang="en-US" dirty="0"/>
              <a:t>The homework was very difficult and I think a little too hard to get an A in</a:t>
            </a:r>
          </a:p>
          <a:p>
            <a:r>
              <a:rPr lang="en-US" dirty="0"/>
              <a:t>GETTING AN A IN THIS CLASS IS HARDER THAN SNEAKING INTO THE BASE OF NSA WITH OR WITHOUT GETTING SHOT</a:t>
            </a:r>
            <a:br>
              <a:rPr lang="en-US" dirty="0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While difficult, students have done well…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96351"/>
            <a:ext cx="8324152" cy="455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8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Prof. </a:t>
            </a:r>
            <a:r>
              <a:rPr lang="en-US" dirty="0" err="1"/>
              <a:t>Hott</a:t>
            </a:r>
            <a:endParaRPr lang="en-US" dirty="0"/>
          </a:p>
          <a:p>
            <a:pPr lvl="1"/>
            <a:r>
              <a:rPr lang="en-US" dirty="0"/>
              <a:t>Rice 210</a:t>
            </a:r>
          </a:p>
          <a:p>
            <a:pPr lvl="1"/>
            <a:r>
              <a:rPr lang="en-US" dirty="0"/>
              <a:t>Th 11am-12:30pm (this class)</a:t>
            </a:r>
          </a:p>
          <a:p>
            <a:pPr lvl="1"/>
            <a:r>
              <a:rPr lang="en-US" dirty="0"/>
              <a:t>W 2pm-3:30pm (2110)</a:t>
            </a:r>
          </a:p>
          <a:p>
            <a:pPr lvl="1"/>
            <a:r>
              <a:rPr lang="en-US" dirty="0"/>
              <a:t>By appointment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Prof. Brunelle</a:t>
            </a:r>
          </a:p>
          <a:p>
            <a:pPr lvl="1"/>
            <a:r>
              <a:rPr lang="en-US" dirty="0"/>
              <a:t>Rice 209</a:t>
            </a:r>
          </a:p>
          <a:p>
            <a:pPr lvl="1"/>
            <a:r>
              <a:rPr lang="en-US" dirty="0"/>
              <a:t>W 4pm-6pm</a:t>
            </a:r>
          </a:p>
          <a:p>
            <a:pPr lvl="1"/>
            <a:r>
              <a:rPr lang="en-US" dirty="0"/>
              <a:t>By appointment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6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Discrete Math (CS 2102)</a:t>
            </a:r>
          </a:p>
          <a:p>
            <a:r>
              <a:rPr lang="en-US" sz="2800" dirty="0"/>
              <a:t>Data Structures (CS 2150)</a:t>
            </a:r>
          </a:p>
          <a:p>
            <a:r>
              <a:rPr lang="en-US" sz="2800" dirty="0"/>
              <a:t>Derivatives, series (</a:t>
            </a:r>
            <a:r>
              <a:rPr lang="en-US" sz="2800" dirty="0" err="1"/>
              <a:t>Calc</a:t>
            </a:r>
            <a:r>
              <a:rPr lang="en-US" sz="2800" dirty="0"/>
              <a:t> I)</a:t>
            </a:r>
          </a:p>
          <a:p>
            <a:r>
              <a:rPr lang="en-US" sz="2800" dirty="0"/>
              <a:t>Tenacity</a:t>
            </a:r>
          </a:p>
          <a:p>
            <a:r>
              <a:rPr lang="en-US" sz="2800" dirty="0"/>
              <a:t>Inquisitiveness</a:t>
            </a:r>
          </a:p>
          <a:p>
            <a:r>
              <a:rPr lang="en-US" sz="2800" dirty="0"/>
              <a:t>Creativity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3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4525963"/>
          </a:xfrm>
        </p:spPr>
        <p:txBody>
          <a:bodyPr/>
          <a:lstStyle/>
          <a:p>
            <a:r>
              <a:rPr lang="en-US" dirty="0"/>
              <a:t>No textbook required</a:t>
            </a:r>
          </a:p>
          <a:p>
            <a:r>
              <a:rPr lang="en-US" dirty="0"/>
              <a:t>Highly recommended:</a:t>
            </a:r>
          </a:p>
          <a:p>
            <a:pPr lvl="1"/>
            <a:endParaRPr lang="en-US" dirty="0"/>
          </a:p>
        </p:txBody>
      </p:sp>
      <p:pic>
        <p:nvPicPr>
          <p:cNvPr id="4098" name="Picture 2" descr="Image result for cormen leiserson rivest and stein introduction to algorith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74371"/>
            <a:ext cx="3937000" cy="445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-na.ssl-images-amazon.com/images/I/41L1hGz69ZL._SX320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819400"/>
            <a:ext cx="1847850" cy="286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A7E65AB-EB95-CB47-BC29-97BA2C36C9CE}"/>
              </a:ext>
            </a:extLst>
          </p:cNvPr>
          <p:cNvSpPr txBox="1"/>
          <p:nvPr/>
        </p:nvSpPr>
        <p:spPr>
          <a:xfrm>
            <a:off x="6477000" y="5711690"/>
            <a:ext cx="533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Cormen</a:t>
            </a:r>
            <a:r>
              <a:rPr lang="en-US" sz="2800" dirty="0"/>
              <a:t> et al. (CLRS) </a:t>
            </a:r>
            <a:r>
              <a:rPr lang="en-US" sz="2800" i="1" dirty="0"/>
              <a:t>Introduction to Algorithms</a:t>
            </a:r>
            <a:r>
              <a:rPr lang="en-US" sz="2800" dirty="0"/>
              <a:t>. Third Edition.</a:t>
            </a:r>
          </a:p>
          <a:p>
            <a:pPr algn="ctr"/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E36EF0E-F4F2-5A4E-99F3-7FB762892F12}"/>
              </a:ext>
            </a:extLst>
          </p:cNvPr>
          <p:cNvSpPr txBox="1"/>
          <p:nvPr/>
        </p:nvSpPr>
        <p:spPr>
          <a:xfrm>
            <a:off x="1752600" y="5711690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Polya</a:t>
            </a:r>
            <a:r>
              <a:rPr lang="en-US" sz="2800" dirty="0"/>
              <a:t>. </a:t>
            </a:r>
            <a:r>
              <a:rPr lang="en-US" sz="2800" i="1" dirty="0"/>
              <a:t>How to Solve It.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1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01A3D250-3A97-4A43-8F60-14A123B66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938279"/>
              </p:ext>
            </p:extLst>
          </p:nvPr>
        </p:nvGraphicFramePr>
        <p:xfrm>
          <a:off x="2345" y="0"/>
          <a:ext cx="12211929" cy="6880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0" y="6096000"/>
            <a:ext cx="10972800" cy="94456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10% Extra Credit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61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-327025"/>
            <a:ext cx="5181600" cy="1470025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CS4102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570" y="609600"/>
            <a:ext cx="3352800" cy="1752600"/>
          </a:xfrm>
        </p:spPr>
        <p:txBody>
          <a:bodyPr/>
          <a:lstStyle/>
          <a:p>
            <a:pPr algn="l"/>
            <a:r>
              <a:rPr lang="en-US" dirty="0"/>
              <a:t>Fall 2018</a:t>
            </a:r>
          </a:p>
        </p:txBody>
      </p:sp>
      <p:pic>
        <p:nvPicPr>
          <p:cNvPr id="1026" name="Picture 2" descr="Image result for al khwarizm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772" y="108332"/>
            <a:ext cx="2609428" cy="348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lan tur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9210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edsger dijkstr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08" y="0"/>
            <a:ext cx="1781175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arj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031" y="2573720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donald knuth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26" y="4672341"/>
            <a:ext cx="19335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tephen coo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55" y="4505818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ir Tony Hoare IMG 5125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787720"/>
            <a:ext cx="27051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34158" y="5850648"/>
            <a:ext cx="2063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Tony Hoare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9284" y="6273226"/>
            <a:ext cx="24657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Donald Knuth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52448" y="6143035"/>
            <a:ext cx="2494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Stephen Cook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48288" y="4543193"/>
            <a:ext cx="2428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Robert </a:t>
            </a:r>
            <a:r>
              <a:rPr lang="en-US" sz="3200" dirty="0" err="1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Tarjan</a:t>
            </a:r>
            <a:endParaRPr lang="en-US" sz="32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10031" y="1776659"/>
            <a:ext cx="2638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Edsger</a:t>
            </a:r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Dijkstra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52437" y="3202945"/>
            <a:ext cx="23765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Al-Khwarizmi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" y="2734236"/>
            <a:ext cx="206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Alan Turing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2" descr="https://engineering.virginia.edu/sites/default/files/styles/faculty_headshot/public/small.jpg?itok=VsPBmqq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138" y="373254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engineering.virginia.edu/sites/default/files/styles/faculty_headshot/public/headshot.jpg?itok=t2qo-FQC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655" y="255859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460512" y="5280368"/>
            <a:ext cx="2182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Robbie </a:t>
            </a:r>
            <a:r>
              <a:rPr lang="en-US" sz="3200" dirty="0" err="1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Hott</a:t>
            </a:r>
            <a:endParaRPr lang="en-US" sz="32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3055" y="3937768"/>
            <a:ext cx="24671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Nate Brunelle</a:t>
            </a:r>
            <a:endParaRPr lang="en-US" sz="3200" dirty="0">
              <a:ln w="18415" cmpd="sng">
                <a:noFill/>
                <a:prstDash val="solid"/>
              </a:ln>
              <a:solidFill>
                <a:srgbClr val="FFFFFF"/>
              </a:solidFill>
              <a:effectLst>
                <a:glow rad="101600">
                  <a:schemeClr val="tx1"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ada lovelac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25" y="10668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16537" y="3339526"/>
            <a:ext cx="2370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n w="18415" cmpd="sng">
                  <a:noFill/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tx1"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 Lovelace</a:t>
            </a:r>
          </a:p>
        </p:txBody>
      </p:sp>
    </p:spTree>
    <p:extLst>
      <p:ext uri="{BB962C8B-B14F-4D97-AF65-F5344CB8AC3E}">
        <p14:creationId xmlns:p14="http://schemas.microsoft.com/office/powerpoint/2010/main" val="2229779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11 assignments total</a:t>
            </a:r>
          </a:p>
          <a:p>
            <a:r>
              <a:rPr lang="en-US" dirty="0"/>
              <a:t>Mix of written and programming assignments</a:t>
            </a:r>
          </a:p>
          <a:p>
            <a:r>
              <a:rPr lang="en-US" dirty="0"/>
              <a:t>Written:</a:t>
            </a:r>
          </a:p>
          <a:p>
            <a:pPr lvl="1"/>
            <a:r>
              <a:rPr lang="en-US" dirty="0"/>
              <a:t>2/3 of all assignments</a:t>
            </a:r>
          </a:p>
          <a:p>
            <a:pPr lvl="1"/>
            <a:r>
              <a:rPr lang="en-US" dirty="0"/>
              <a:t>Must be typeset in </a:t>
            </a:r>
            <a:r>
              <a:rPr lang="en-US" dirty="0" err="1"/>
              <a:t>LaTeX</a:t>
            </a:r>
            <a:r>
              <a:rPr lang="en-US" dirty="0"/>
              <a:t> (tutorial is HW0)</a:t>
            </a:r>
          </a:p>
          <a:p>
            <a:pPr lvl="1"/>
            <a:r>
              <a:rPr lang="en-US" dirty="0"/>
              <a:t>Submit as a </a:t>
            </a:r>
            <a:r>
              <a:rPr lang="en-US" b="1" dirty="0"/>
              <a:t>pdf</a:t>
            </a:r>
            <a:r>
              <a:rPr lang="en-US" dirty="0"/>
              <a:t> and a </a:t>
            </a:r>
            <a:r>
              <a:rPr lang="en-US" b="1" dirty="0"/>
              <a:t>zip</a:t>
            </a:r>
            <a:r>
              <a:rPr lang="en-US" dirty="0"/>
              <a:t> folder containing </a:t>
            </a:r>
            <a:r>
              <a:rPr lang="en-US" dirty="0" err="1"/>
              <a:t>tex</a:t>
            </a:r>
            <a:r>
              <a:rPr lang="en-US" dirty="0"/>
              <a:t> file and any supplements</a:t>
            </a:r>
          </a:p>
          <a:p>
            <a:pPr lvl="2"/>
            <a:r>
              <a:rPr lang="en-US" dirty="0"/>
              <a:t>Submissions without both attachments (pdf, zip) will not be graded</a:t>
            </a:r>
          </a:p>
          <a:p>
            <a:r>
              <a:rPr lang="en-US" dirty="0"/>
              <a:t>Programming:</a:t>
            </a:r>
          </a:p>
          <a:p>
            <a:pPr lvl="1"/>
            <a:r>
              <a:rPr lang="en-US" dirty="0"/>
              <a:t>1/3 of all assignments</a:t>
            </a:r>
          </a:p>
          <a:p>
            <a:pPr lvl="1"/>
            <a:r>
              <a:rPr lang="en-US" dirty="0"/>
              <a:t>Must implement in Python or Java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38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7315200" cy="4525963"/>
          </a:xfrm>
        </p:spPr>
        <p:txBody>
          <a:bodyPr>
            <a:normAutofit/>
          </a:bodyPr>
          <a:lstStyle/>
          <a:p>
            <a:r>
              <a:rPr lang="en-US" dirty="0"/>
              <a:t>Collaboration Encouraged!</a:t>
            </a:r>
          </a:p>
          <a:p>
            <a:pPr lvl="1"/>
            <a:r>
              <a:rPr lang="en-US" dirty="0"/>
              <a:t>Groups of up to 5 per assignment</a:t>
            </a:r>
          </a:p>
          <a:p>
            <a:pPr lvl="1"/>
            <a:r>
              <a:rPr lang="en-US" dirty="0"/>
              <a:t>List your collaborators</a:t>
            </a:r>
          </a:p>
          <a:p>
            <a:r>
              <a:rPr lang="en-US" dirty="0"/>
              <a:t>Write-ups/code written independently</a:t>
            </a:r>
          </a:p>
          <a:p>
            <a:r>
              <a:rPr lang="en-US" dirty="0"/>
              <a:t>Be able to explain any solution you submit!</a:t>
            </a:r>
          </a:p>
          <a:p>
            <a:r>
              <a:rPr lang="en-US" dirty="0"/>
              <a:t>DO NOT seek published solutions online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4656DDF-B81B-174A-B3D6-8BBA9359B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158463"/>
            <a:ext cx="3210810" cy="2489738"/>
          </a:xfrm>
          <a:prstGeom prst="rect">
            <a:avLst/>
          </a:prstGeom>
        </p:spPr>
      </p:pic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xmlns="" id="{31B3ED6A-53B9-3845-8F47-1341B46E4AD3}"/>
              </a:ext>
            </a:extLst>
          </p:cNvPr>
          <p:cNvSpPr/>
          <p:nvPr/>
        </p:nvSpPr>
        <p:spPr>
          <a:xfrm>
            <a:off x="8153400" y="1676400"/>
            <a:ext cx="3810000" cy="3810000"/>
          </a:xfrm>
          <a:prstGeom prst="noSmoking">
            <a:avLst>
              <a:gd name="adj" fmla="val 9414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1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𝑔𝑟𝑎𝑑𝑒</m:t>
                    </m:r>
                    <m:r>
                      <a:rPr lang="en-US" i="1" smtClean="0">
                        <a:latin typeface="Cambria Math"/>
                      </a:rPr>
                      <m:t>=</m:t>
                    </m:r>
                    <m:r>
                      <a:rPr lang="en-US" i="1" smtClean="0">
                        <a:latin typeface="Cambria Math"/>
                      </a:rPr>
                      <m:t>𝑔𝑟𝑎𝑑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𝑒𝑎𝑟𝑛𝑒𝑑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𝜙</m:t>
                            </m:r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𝑑𝑎𝑦𝑠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Exponential decay</a:t>
                </a:r>
              </a:p>
              <a:p>
                <a:r>
                  <a:rPr lang="en-US" dirty="0"/>
                  <a:t>Extra credit for the radioactive isotope with half-life closest to your homework’s</a:t>
                </a:r>
              </a:p>
              <a:p>
                <a:r>
                  <a:rPr lang="en-US" dirty="0"/>
                  <a:t>Accepted until solutions posted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627998"/>
            <a:ext cx="9220200" cy="223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30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Midterm</a:t>
            </a:r>
          </a:p>
          <a:p>
            <a:pPr lvl="1"/>
            <a:r>
              <a:rPr lang="en-US" dirty="0"/>
              <a:t>Est. October 16</a:t>
            </a:r>
          </a:p>
          <a:p>
            <a:pPr lvl="1"/>
            <a:r>
              <a:rPr lang="en-US" dirty="0"/>
              <a:t>In-class / take-home hybrid</a:t>
            </a:r>
          </a:p>
          <a:p>
            <a:r>
              <a:rPr lang="en-US" dirty="0"/>
              <a:t>Final</a:t>
            </a:r>
          </a:p>
          <a:p>
            <a:pPr lvl="1"/>
            <a:r>
              <a:rPr lang="en-US" dirty="0"/>
              <a:t>Registrar’s official date/time</a:t>
            </a:r>
          </a:p>
          <a:p>
            <a:pPr lvl="1"/>
            <a:r>
              <a:rPr lang="en-US" dirty="0"/>
              <a:t>Monday 12/10, 2-5pm (9:30am section)</a:t>
            </a:r>
          </a:p>
          <a:p>
            <a:pPr lvl="1"/>
            <a:r>
              <a:rPr lang="en-US" dirty="0"/>
              <a:t>Monday 12/17, 9am-12pm (2pm section)</a:t>
            </a:r>
          </a:p>
          <a:p>
            <a:r>
              <a:rPr lang="en-US" dirty="0"/>
              <a:t>You </a:t>
            </a:r>
            <a:r>
              <a:rPr lang="en-US" b="1" dirty="0"/>
              <a:t>must</a:t>
            </a:r>
            <a:r>
              <a:rPr lang="en-US" dirty="0"/>
              <a:t> show up to the correct section’s exam</a:t>
            </a:r>
          </a:p>
          <a:p>
            <a:pPr lvl="1"/>
            <a:r>
              <a:rPr lang="en-US" dirty="0"/>
              <a:t>midterm and final</a:t>
            </a:r>
          </a:p>
          <a:p>
            <a:pPr lv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3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Regrades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Conducted in person w/ Prof </a:t>
            </a:r>
            <a:r>
              <a:rPr lang="en-US" dirty="0" err="1"/>
              <a:t>Hott</a:t>
            </a:r>
            <a:r>
              <a:rPr lang="en-US" dirty="0"/>
              <a:t> or Prof Brunelle</a:t>
            </a:r>
          </a:p>
          <a:p>
            <a:pPr lvl="1"/>
            <a:r>
              <a:rPr lang="en-US" dirty="0"/>
              <a:t>Tuesday 4pm-5pm</a:t>
            </a:r>
          </a:p>
          <a:p>
            <a:pPr lvl="1"/>
            <a:r>
              <a:rPr lang="en-US" dirty="0"/>
              <a:t>By appointment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38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credit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for extraordinary acts of engagement</a:t>
            </a:r>
          </a:p>
          <a:p>
            <a:pPr lvl="1"/>
            <a:r>
              <a:rPr lang="en-US" dirty="0"/>
              <a:t>Good questions/comments</a:t>
            </a:r>
          </a:p>
          <a:p>
            <a:pPr lvl="1"/>
            <a:r>
              <a:rPr lang="en-US" dirty="0"/>
              <a:t>Quality discussions</a:t>
            </a:r>
          </a:p>
          <a:p>
            <a:pPr lvl="1"/>
            <a:r>
              <a:rPr lang="en-US" dirty="0"/>
              <a:t>Problem solving session attendance</a:t>
            </a:r>
          </a:p>
          <a:p>
            <a:pPr lvl="1"/>
            <a:r>
              <a:rPr lang="en-US" dirty="0"/>
              <a:t>Analysis of current events</a:t>
            </a:r>
          </a:p>
          <a:p>
            <a:pPr lvl="1"/>
            <a:r>
              <a:rPr lang="en-US" dirty="0"/>
              <a:t>References to arts</a:t>
            </a:r>
          </a:p>
          <a:p>
            <a:pPr lvl="1"/>
            <a:r>
              <a:rPr lang="en-US" dirty="0"/>
              <a:t>Extra credit projects</a:t>
            </a:r>
          </a:p>
          <a:p>
            <a:pPr lvl="1"/>
            <a:r>
              <a:rPr lang="en-US" dirty="0"/>
              <a:t>Slide corrections</a:t>
            </a:r>
          </a:p>
          <a:p>
            <a:pPr lvl="1"/>
            <a:r>
              <a:rPr lang="en-US" dirty="0"/>
              <a:t>Etc. Just ask!</a:t>
            </a:r>
          </a:p>
          <a:p>
            <a:r>
              <a:rPr lang="en-US" dirty="0"/>
              <a:t>Email: </a:t>
            </a:r>
            <a:r>
              <a:rPr lang="en-US" b="1" dirty="0"/>
              <a:t>extra.credit.cs4102@gmail.com</a:t>
            </a:r>
          </a:p>
        </p:txBody>
      </p:sp>
      <p:sp>
        <p:nvSpPr>
          <p:cNvPr id="5" name="AutoShape 2" descr="Image result for twitter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twitter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36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not a course dictator, I am a civil servant</a:t>
            </a:r>
          </a:p>
          <a:p>
            <a:r>
              <a:rPr lang="en-US" dirty="0"/>
              <a:t>I’m open to any suggestion to help you learn</a:t>
            </a:r>
          </a:p>
          <a:p>
            <a:r>
              <a:rPr lang="en-US" dirty="0"/>
              <a:t>Let me know!</a:t>
            </a:r>
          </a:p>
          <a:p>
            <a:pPr lvl="1"/>
            <a:r>
              <a:rPr lang="en-US" dirty="0"/>
              <a:t>In person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Piazza</a:t>
            </a:r>
          </a:p>
          <a:p>
            <a:pPr lvl="1"/>
            <a:r>
              <a:rPr lang="en-US" dirty="0"/>
              <a:t>Anonymous feedback (as long as it’s constructive)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66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many people are here today?</a:t>
            </a:r>
          </a:p>
          <a:p>
            <a:r>
              <a:rPr lang="en-US" dirty="0"/>
              <a:t>Naïve algorithm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Everyone stand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Professor walks around counting people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When counted, sit down</a:t>
            </a:r>
          </a:p>
          <a:p>
            <a:pPr marL="571500" indent="-514350"/>
            <a:r>
              <a:rPr lang="en-US" dirty="0"/>
              <a:t>Run time?</a:t>
            </a:r>
          </a:p>
          <a:p>
            <a:pPr marL="971550" lvl="1" indent="-514350"/>
            <a:r>
              <a:rPr lang="en-US" dirty="0"/>
              <a:t>Class of n students</a:t>
            </a:r>
          </a:p>
          <a:p>
            <a:pPr marL="971550" lvl="1" indent="-514350"/>
            <a:r>
              <a:rPr lang="en-US" dirty="0"/>
              <a:t>O(n)</a:t>
            </a:r>
          </a:p>
          <a:p>
            <a:pPr marL="571500" indent="-514350"/>
            <a:r>
              <a:rPr lang="en-US" dirty="0"/>
              <a:t>Other suggestions?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Attendance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8400" y="1600200"/>
            <a:ext cx="8229600" cy="525780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Everyone Stand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Initialize your “count” to 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Greet a neighbor who is standing: share your name, full date of birth(pause if odd one out)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you are older: give “count” to younger and sit. </a:t>
            </a:r>
            <a:br>
              <a:rPr lang="en-US" dirty="0"/>
            </a:br>
            <a:r>
              <a:rPr lang="en-US" dirty="0"/>
              <a:t>Else if you are younger: add your “count” with </a:t>
            </a:r>
            <a:r>
              <a:rPr lang="en-US" dirty="0" err="1"/>
              <a:t>older’s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you are standing and have a standing neighbor, go to 3</a:t>
            </a:r>
          </a:p>
        </p:txBody>
      </p:sp>
      <p:sp>
        <p:nvSpPr>
          <p:cNvPr id="10" name="Circular Arrow 9"/>
          <p:cNvSpPr/>
          <p:nvPr/>
        </p:nvSpPr>
        <p:spPr>
          <a:xfrm rot="16200000">
            <a:off x="952501" y="3924300"/>
            <a:ext cx="2971800" cy="1981200"/>
          </a:xfrm>
          <a:prstGeom prst="circularArrow">
            <a:avLst>
              <a:gd name="adj1" fmla="val 7845"/>
              <a:gd name="adj2" fmla="val 1142318"/>
              <a:gd name="adj3" fmla="val 20457679"/>
              <a:gd name="adj4" fmla="val 10800000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33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algorithm?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mathematics and computer science, an algorithm is a self-contained sequence of actions to be performed. Algorithms can perform calculation, data processing and automated reasoning tasks. [Wikipedia]</a:t>
            </a:r>
          </a:p>
          <a:p>
            <a:r>
              <a:rPr lang="en-US" dirty="0">
                <a:hlinkClick r:id="rId2"/>
              </a:rPr>
              <a:t>Motivating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2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https://upload.wikimedia.org/wikipedia/commons/e/ec/CERN_LH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1323976"/>
            <a:ext cx="3395216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upload.wikimedia.org/wikipedia/commons/0/06/Location_Large_Hadron_Collid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62050"/>
            <a:ext cx="4933950" cy="493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36535" y="6076951"/>
            <a:ext cx="4118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4.3km (2.7mi) diameter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7353" y="3962400"/>
            <a:ext cx="3638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much concrete do I need?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462424" y="228600"/>
            <a:ext cx="4243176" cy="1219200"/>
            <a:chOff x="938424" y="228600"/>
            <a:chExt cx="4243176" cy="1219200"/>
          </a:xfrm>
        </p:grpSpPr>
        <p:sp>
          <p:nvSpPr>
            <p:cNvPr id="5" name="Oval 4"/>
            <p:cNvSpPr/>
            <p:nvPr/>
          </p:nvSpPr>
          <p:spPr>
            <a:xfrm>
              <a:off x="3821465" y="457200"/>
              <a:ext cx="1360135" cy="990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endCxn id="5" idx="2"/>
            </p:cNvCxnSpPr>
            <p:nvPr/>
          </p:nvCxnSpPr>
          <p:spPr>
            <a:xfrm>
              <a:off x="2895600" y="838200"/>
              <a:ext cx="925865" cy="1143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38424" y="228600"/>
              <a:ext cx="24201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Need an accurate approximation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 Approximation Algorithm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038600" y="1828800"/>
            <a:ext cx="3810000" cy="3810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4" idx="6"/>
          </p:cNvCxnSpPr>
          <p:nvPr/>
        </p:nvCxnSpPr>
        <p:spPr>
          <a:xfrm>
            <a:off x="6019800" y="3733800"/>
            <a:ext cx="18288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658253" y="3364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9366" y="5974013"/>
            <a:ext cx="2641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Circumference 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00558" y="5974013"/>
                <a:ext cx="6860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558" y="5974013"/>
                <a:ext cx="68608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7201" y="1219200"/>
                <a:ext cx="3512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/>
                        <m:t>3.14159265359...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1219200"/>
                <a:ext cx="35129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10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 Approximation Algorithm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038600" y="1828800"/>
            <a:ext cx="3810000" cy="3810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/>
          <p:cNvSpPr/>
          <p:nvPr/>
        </p:nvSpPr>
        <p:spPr>
          <a:xfrm>
            <a:off x="4114799" y="2190301"/>
            <a:ext cx="3657600" cy="3086999"/>
          </a:xfrm>
          <a:prstGeom prst="hexagon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00558" y="5974013"/>
                <a:ext cx="6860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558" y="5974013"/>
                <a:ext cx="68608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endCxn id="5" idx="5"/>
          </p:cNvCxnSpPr>
          <p:nvPr/>
        </p:nvCxnSpPr>
        <p:spPr>
          <a:xfrm flipV="1">
            <a:off x="5997483" y="2190301"/>
            <a:ext cx="1003167" cy="1489618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5" idx="0"/>
          </p:cNvCxnSpPr>
          <p:nvPr/>
        </p:nvCxnSpPr>
        <p:spPr>
          <a:xfrm>
            <a:off x="6019801" y="3733800"/>
            <a:ext cx="1752599" cy="0"/>
          </a:xfrm>
          <a:prstGeom prst="straightConnector1">
            <a:avLst/>
          </a:prstGeom>
          <a:ln>
            <a:solidFill>
              <a:srgbClr val="0070C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158281" y="275044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281" y="2750444"/>
                <a:ext cx="36580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6713197" y="36576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197" y="3657600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3152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1" y="2754868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173065" y="5974013"/>
            <a:ext cx="189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Perimeter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924800" y="5974012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5974012"/>
                <a:ext cx="83266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267201" y="1219200"/>
                <a:ext cx="3512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/>
                        <m:t>3.14159265359...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1219200"/>
                <a:ext cx="351294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3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3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 Approximation Algorithm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038600" y="1828800"/>
            <a:ext cx="3810000" cy="3810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/>
          <p:cNvSpPr/>
          <p:nvPr/>
        </p:nvSpPr>
        <p:spPr>
          <a:xfrm>
            <a:off x="3771900" y="1828800"/>
            <a:ext cx="4343400" cy="3810000"/>
          </a:xfrm>
          <a:prstGeom prst="hexagon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00558" y="5974013"/>
                <a:ext cx="6860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558" y="5974013"/>
                <a:ext cx="68608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893912" y="5974013"/>
            <a:ext cx="1973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Perimeter</a:t>
            </a:r>
            <a:r>
              <a:rPr lang="en-US" sz="2800" dirty="0"/>
              <a:t> &gt; </a:t>
            </a:r>
          </a:p>
        </p:txBody>
      </p:sp>
      <p:cxnSp>
        <p:nvCxnSpPr>
          <p:cNvPr id="12" name="Straight Arrow Connector 11"/>
          <p:cNvCxnSpPr>
            <a:stCxn id="6" idx="7"/>
            <a:endCxn id="5" idx="5"/>
          </p:cNvCxnSpPr>
          <p:nvPr/>
        </p:nvCxnSpPr>
        <p:spPr>
          <a:xfrm flipV="1">
            <a:off x="5997482" y="1828802"/>
            <a:ext cx="1165318" cy="185111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6"/>
            <a:endCxn id="5" idx="0"/>
          </p:cNvCxnSpPr>
          <p:nvPr/>
        </p:nvCxnSpPr>
        <p:spPr>
          <a:xfrm>
            <a:off x="6019800" y="3733800"/>
            <a:ext cx="2095500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12155" y="261952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155" y="2619528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94814" y="367991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814" y="3679918"/>
                <a:ext cx="3679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>
            <a:stCxn id="6" idx="7"/>
          </p:cNvCxnSpPr>
          <p:nvPr/>
        </p:nvCxnSpPr>
        <p:spPr>
          <a:xfrm flipV="1">
            <a:off x="5997482" y="2804194"/>
            <a:ext cx="1622518" cy="875724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480614" y="1981200"/>
                <a:ext cx="367986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614" y="1981200"/>
                <a:ext cx="367986" cy="564898"/>
              </a:xfrm>
              <a:prstGeom prst="rect">
                <a:avLst/>
              </a:prstGeom>
              <a:blipFill>
                <a:blip r:embed="rId7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943850" y="2832769"/>
                <a:ext cx="367986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850" y="2832769"/>
                <a:ext cx="367986" cy="564898"/>
              </a:xfrm>
              <a:prstGeom prst="rect">
                <a:avLst/>
              </a:prstGeom>
              <a:blipFill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84648" y="277410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648" y="2774105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676401" y="1828801"/>
                <a:ext cx="17377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Solve for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𝑥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1" y="1828801"/>
                <a:ext cx="1737783" cy="523220"/>
              </a:xfrm>
              <a:prstGeom prst="rect">
                <a:avLst/>
              </a:prstGeom>
              <a:blipFill>
                <a:blip r:embed="rId10"/>
                <a:stretch>
                  <a:fillRect l="-8029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676400" y="2359635"/>
                <a:ext cx="1369927" cy="982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359635"/>
                <a:ext cx="1369927" cy="982320"/>
              </a:xfrm>
              <a:prstGeom prst="rect">
                <a:avLst/>
              </a:prstGeom>
              <a:blipFill>
                <a:blip r:embed="rId11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Hexagon 20"/>
          <p:cNvSpPr/>
          <p:nvPr/>
        </p:nvSpPr>
        <p:spPr>
          <a:xfrm>
            <a:off x="4114799" y="2190301"/>
            <a:ext cx="3657600" cy="3086999"/>
          </a:xfrm>
          <a:prstGeom prst="hexagon">
            <a:avLst/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173065" y="5974013"/>
            <a:ext cx="189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Perimeter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943850" y="5945495"/>
                <a:ext cx="8326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850" y="5945495"/>
                <a:ext cx="83266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72001" y="6334780"/>
                <a:ext cx="22938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3.46</m:t>
                      </m:r>
                      <m:r>
                        <a:rPr lang="en-US" sz="2800" i="1">
                          <a:latin typeface="Cambria Math"/>
                        </a:rPr>
                        <m:t>&gt;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&gt;3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6334780"/>
                <a:ext cx="229383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971800" y="5727615"/>
                <a:ext cx="1068498" cy="982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5727615"/>
                <a:ext cx="1068498" cy="982320"/>
              </a:xfrm>
              <a:prstGeom prst="rect">
                <a:avLst/>
              </a:prstGeom>
              <a:blipFill>
                <a:blip r:embed="rId1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267201" y="1219200"/>
                <a:ext cx="3512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/>
                        <m:t>3.14159265359...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1219200"/>
                <a:ext cx="351294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029200" y="1295400"/>
            <a:ext cx="381000" cy="3810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17094" y="1233859"/>
            <a:ext cx="14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1 digit correct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2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  <p:bldP spid="25" grpId="0"/>
      <p:bldP spid="26" grpId="0"/>
      <p:bldP spid="27" grpId="0"/>
      <p:bldP spid="30" grpId="0"/>
      <p:bldP spid="32" grpId="0"/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 Approximation Algorithm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038600" y="1828800"/>
            <a:ext cx="3810000" cy="38100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867400" y="3657600"/>
            <a:ext cx="152400" cy="152400"/>
          </a:xfrm>
          <a:prstGeom prst="ellipse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00558" y="5974013"/>
                <a:ext cx="6860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2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558" y="5974013"/>
                <a:ext cx="68608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3"/>
          <p:cNvSpPr>
            <a:spLocks/>
          </p:cNvSpPr>
          <p:nvPr/>
        </p:nvSpPr>
        <p:spPr bwMode="auto">
          <a:xfrm>
            <a:off x="3869532" y="1761747"/>
            <a:ext cx="4148137" cy="3944107"/>
          </a:xfrm>
          <a:custGeom>
            <a:avLst/>
            <a:gdLst>
              <a:gd name="T0" fmla="*/ 1616533 w 4800"/>
              <a:gd name="T1" fmla="*/ 4449762 h 4564"/>
              <a:gd name="T2" fmla="*/ 446545 w 4800"/>
              <a:gd name="T3" fmla="*/ 3599588 h 4564"/>
              <a:gd name="T4" fmla="*/ 0 w 4800"/>
              <a:gd name="T5" fmla="*/ 2224881 h 4564"/>
              <a:gd name="T6" fmla="*/ 446545 w 4800"/>
              <a:gd name="T7" fmla="*/ 850174 h 4564"/>
              <a:gd name="T8" fmla="*/ 1616533 w 4800"/>
              <a:gd name="T9" fmla="*/ 0 h 4564"/>
              <a:gd name="T10" fmla="*/ 3063417 w 4800"/>
              <a:gd name="T11" fmla="*/ 0 h 4564"/>
              <a:gd name="T12" fmla="*/ 4233405 w 4800"/>
              <a:gd name="T13" fmla="*/ 850174 h 4564"/>
              <a:gd name="T14" fmla="*/ 4679950 w 4800"/>
              <a:gd name="T15" fmla="*/ 2224881 h 4564"/>
              <a:gd name="T16" fmla="*/ 4233405 w 4800"/>
              <a:gd name="T17" fmla="*/ 3599588 h 4564"/>
              <a:gd name="T18" fmla="*/ 3063417 w 4800"/>
              <a:gd name="T19" fmla="*/ 4449762 h 4564"/>
              <a:gd name="T20" fmla="*/ 1616533 w 4800"/>
              <a:gd name="T21" fmla="*/ 4449762 h 45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800" h="4564">
                <a:moveTo>
                  <a:pt x="1658" y="4564"/>
                </a:moveTo>
                <a:lnTo>
                  <a:pt x="458" y="3692"/>
                </a:lnTo>
                <a:lnTo>
                  <a:pt x="0" y="2282"/>
                </a:lnTo>
                <a:lnTo>
                  <a:pt x="458" y="872"/>
                </a:lnTo>
                <a:lnTo>
                  <a:pt x="1658" y="0"/>
                </a:lnTo>
                <a:lnTo>
                  <a:pt x="3142" y="0"/>
                </a:lnTo>
                <a:lnTo>
                  <a:pt x="4342" y="872"/>
                </a:lnTo>
                <a:lnTo>
                  <a:pt x="4800" y="2282"/>
                </a:lnTo>
                <a:lnTo>
                  <a:pt x="4342" y="3692"/>
                </a:lnTo>
                <a:lnTo>
                  <a:pt x="3142" y="4564"/>
                </a:lnTo>
                <a:lnTo>
                  <a:pt x="1658" y="4564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3"/>
          <p:cNvSpPr>
            <a:spLocks/>
          </p:cNvSpPr>
          <p:nvPr/>
        </p:nvSpPr>
        <p:spPr bwMode="auto">
          <a:xfrm>
            <a:off x="4077964" y="1979798"/>
            <a:ext cx="3731272" cy="3477206"/>
          </a:xfrm>
          <a:custGeom>
            <a:avLst/>
            <a:gdLst>
              <a:gd name="T0" fmla="*/ 1616533 w 4800"/>
              <a:gd name="T1" fmla="*/ 4449762 h 4564"/>
              <a:gd name="T2" fmla="*/ 446545 w 4800"/>
              <a:gd name="T3" fmla="*/ 3599588 h 4564"/>
              <a:gd name="T4" fmla="*/ 0 w 4800"/>
              <a:gd name="T5" fmla="*/ 2224881 h 4564"/>
              <a:gd name="T6" fmla="*/ 446545 w 4800"/>
              <a:gd name="T7" fmla="*/ 850174 h 4564"/>
              <a:gd name="T8" fmla="*/ 1616533 w 4800"/>
              <a:gd name="T9" fmla="*/ 0 h 4564"/>
              <a:gd name="T10" fmla="*/ 3063417 w 4800"/>
              <a:gd name="T11" fmla="*/ 0 h 4564"/>
              <a:gd name="T12" fmla="*/ 4233405 w 4800"/>
              <a:gd name="T13" fmla="*/ 850174 h 4564"/>
              <a:gd name="T14" fmla="*/ 4679950 w 4800"/>
              <a:gd name="T15" fmla="*/ 2224881 h 4564"/>
              <a:gd name="T16" fmla="*/ 4233405 w 4800"/>
              <a:gd name="T17" fmla="*/ 3599588 h 4564"/>
              <a:gd name="T18" fmla="*/ 3063417 w 4800"/>
              <a:gd name="T19" fmla="*/ 4449762 h 4564"/>
              <a:gd name="T20" fmla="*/ 1616533 w 4800"/>
              <a:gd name="T21" fmla="*/ 4449762 h 45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800" h="4564">
                <a:moveTo>
                  <a:pt x="1658" y="4564"/>
                </a:moveTo>
                <a:lnTo>
                  <a:pt x="458" y="3692"/>
                </a:lnTo>
                <a:lnTo>
                  <a:pt x="0" y="2282"/>
                </a:lnTo>
                <a:lnTo>
                  <a:pt x="458" y="872"/>
                </a:lnTo>
                <a:lnTo>
                  <a:pt x="1658" y="0"/>
                </a:lnTo>
                <a:lnTo>
                  <a:pt x="3142" y="0"/>
                </a:lnTo>
                <a:lnTo>
                  <a:pt x="4342" y="872"/>
                </a:lnTo>
                <a:lnTo>
                  <a:pt x="4800" y="2282"/>
                </a:lnTo>
                <a:lnTo>
                  <a:pt x="4342" y="3692"/>
                </a:lnTo>
                <a:lnTo>
                  <a:pt x="3142" y="4564"/>
                </a:lnTo>
                <a:lnTo>
                  <a:pt x="1658" y="4564"/>
                </a:lnTo>
                <a:close/>
              </a:path>
            </a:pathLst>
          </a:custGeom>
          <a:noFill/>
          <a:ln w="38100">
            <a:solidFill>
              <a:srgbClr val="0070C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3893912" y="5974013"/>
            <a:ext cx="1973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Perimeter</a:t>
            </a:r>
            <a:r>
              <a:rPr lang="en-US" sz="2800" dirty="0"/>
              <a:t> &gt;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438401" y="5727616"/>
                <a:ext cx="1657441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6+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20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70</m:t>
                          </m:r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1" y="5727616"/>
                <a:ext cx="1657441" cy="901785"/>
              </a:xfrm>
              <a:prstGeom prst="rect">
                <a:avLst/>
              </a:prstGeom>
              <a:blipFill>
                <a:blip r:embed="rId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173065" y="5974013"/>
            <a:ext cx="1891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&gt;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Perimeter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24801" y="5730436"/>
                <a:ext cx="1657441" cy="900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=6+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20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71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1" y="5730436"/>
                <a:ext cx="1657441" cy="900246"/>
              </a:xfrm>
              <a:prstGeom prst="rect">
                <a:avLst/>
              </a:prstGeom>
              <a:blipFill>
                <a:blip r:embed="rId6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62400" y="6334780"/>
                <a:ext cx="395775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3.14285</m:t>
                      </m:r>
                      <m:r>
                        <a:rPr lang="en-US" sz="2800" i="1">
                          <a:latin typeface="Cambria Math"/>
                        </a:rPr>
                        <m:t>&gt;</m:t>
                      </m:r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&gt;3.14084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6334780"/>
                <a:ext cx="39577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267201" y="1219200"/>
                <a:ext cx="35129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𝜋</m:t>
                      </m:r>
                      <m:r>
                        <a:rPr lang="en-US" sz="2800" i="1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800"/>
                        <m:t>3.14159265359...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1219200"/>
                <a:ext cx="351294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5029200" y="1295400"/>
            <a:ext cx="762000" cy="3810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17094" y="1233859"/>
            <a:ext cx="2972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3 digits correct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analyze this approach?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fast do we “converge”?</a:t>
            </a:r>
          </a:p>
          <a:p>
            <a:r>
              <a:rPr lang="en-US" dirty="0"/>
              <a:t>How much work is needed to do better?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603E-186F-4CC7-B8E2-5FD613D3E28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71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12342</TotalTime>
  <Words>1026</Words>
  <Application>Microsoft Office PowerPoint</Application>
  <PresentationFormat>Custom</PresentationFormat>
  <Paragraphs>258</Paragraphs>
  <Slides>28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CS4102 Algorithms</vt:lpstr>
      <vt:lpstr>CS4102 Algorithms</vt:lpstr>
      <vt:lpstr>What is an algorithm?</vt:lpstr>
      <vt:lpstr>π</vt:lpstr>
      <vt:lpstr>π Approximation Algorithm</vt:lpstr>
      <vt:lpstr>π Approximation Algorithm</vt:lpstr>
      <vt:lpstr>π Approximation Algorithm</vt:lpstr>
      <vt:lpstr>π Approximation Algorithm</vt:lpstr>
      <vt:lpstr>How to analyze this approach?</vt:lpstr>
      <vt:lpstr>PowerPoint Presentation</vt:lpstr>
      <vt:lpstr>Better π Approximation (Ramanujan)</vt:lpstr>
      <vt:lpstr>Goals</vt:lpstr>
      <vt:lpstr>Warning</vt:lpstr>
      <vt:lpstr>PowerPoint Presentation</vt:lpstr>
      <vt:lpstr>While difficult, students have done well…</vt:lpstr>
      <vt:lpstr>Office Hours</vt:lpstr>
      <vt:lpstr>Requirements</vt:lpstr>
      <vt:lpstr>Textbook</vt:lpstr>
      <vt:lpstr>PowerPoint Presentation</vt:lpstr>
      <vt:lpstr>Homework</vt:lpstr>
      <vt:lpstr>Academic Integrity</vt:lpstr>
      <vt:lpstr>Late Policy</vt:lpstr>
      <vt:lpstr>Exams</vt:lpstr>
      <vt:lpstr>Regrades</vt:lpstr>
      <vt:lpstr>Extra credit</vt:lpstr>
      <vt:lpstr>Feedback</vt:lpstr>
      <vt:lpstr>Attendance</vt:lpstr>
      <vt:lpstr>Better Attendance</vt:lpstr>
    </vt:vector>
  </TitlesOfParts>
  <Company>UVA SEAS Computer Science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CS4102 Algorithms</dc:title>
  <dc:creator>njb2b</dc:creator>
  <cp:lastModifiedBy>njb2b</cp:lastModifiedBy>
  <cp:revision>138</cp:revision>
  <cp:lastPrinted>2018-08-27T15:04:20Z</cp:lastPrinted>
  <dcterms:created xsi:type="dcterms:W3CDTF">2017-08-20T14:36:13Z</dcterms:created>
  <dcterms:modified xsi:type="dcterms:W3CDTF">2018-08-27T23:45:49Z</dcterms:modified>
</cp:coreProperties>
</file>